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69" r:id="rId5"/>
    <p:sldId id="258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500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174037" cy="2262781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«Мониторинг качества воздушной среды на местах общественного отдыха на территории    г. Иваново»</a:t>
            </a:r>
            <a:endParaRPr lang="ru-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5120279"/>
            <a:ext cx="8915399" cy="1009467"/>
          </a:xfrm>
        </p:spPr>
        <p:txBody>
          <a:bodyPr>
            <a:normAutofit/>
          </a:bodyPr>
          <a:lstStyle/>
          <a:p>
            <a:r>
              <a:rPr lang="ru-RU" dirty="0" smtClean="0"/>
              <a:t>Ивановское областное отделение «Всероссийского общества охраны природы» совместно со студентами 1 курса Ивановского государственного политехнического университета (ректор Румянцев Е.В.)</a:t>
            </a:r>
          </a:p>
        </p:txBody>
      </p:sp>
    </p:spTree>
    <p:extLst>
      <p:ext uri="{BB962C8B-B14F-4D97-AF65-F5344CB8AC3E}">
        <p14:creationId xmlns:p14="http://schemas.microsoft.com/office/powerpoint/2010/main" val="1838539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876300"/>
            <a:ext cx="8915400" cy="5181600"/>
          </a:xfrm>
        </p:spPr>
        <p:txBody>
          <a:bodyPr>
            <a:normAutofit lnSpcReduction="10000"/>
          </a:bodyPr>
          <a:lstStyle/>
          <a:p>
            <a:r>
              <a:rPr lang="ru-RU" sz="3200" b="1" u="sng" dirty="0"/>
              <a:t>Общественный мониторинг — один из самых ярких примеров «гражданской науки»</a:t>
            </a:r>
            <a:r>
              <a:rPr lang="ru-RU" sz="3200" dirty="0"/>
              <a:t>, то есть исследований с помощью добровольцев. </a:t>
            </a:r>
            <a:endParaRPr lang="ru-RU" sz="3200" dirty="0" smtClean="0"/>
          </a:p>
          <a:p>
            <a:endParaRPr lang="ru-RU" sz="3200" dirty="0" smtClean="0"/>
          </a:p>
          <a:p>
            <a:r>
              <a:rPr lang="ru-RU" sz="3200" dirty="0" smtClean="0"/>
              <a:t>Благодаря волонтёрам 1989г., </a:t>
            </a:r>
            <a:r>
              <a:rPr lang="ru-RU" sz="3200" dirty="0"/>
              <a:t>которые собирали образцы дождевой воды, проверяли её уровень кислотности и отправляли отчёты, удалось доказать, что проблема актуальна на всём континенте.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5343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Актуальность мониторинга качества воздуха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549" y="1905000"/>
            <a:ext cx="6229538" cy="4597400"/>
          </a:xfrm>
        </p:spPr>
      </p:pic>
    </p:spTree>
    <p:extLst>
      <p:ext uri="{BB962C8B-B14F-4D97-AF65-F5344CB8AC3E}">
        <p14:creationId xmlns:p14="http://schemas.microsoft.com/office/powerpoint/2010/main" val="332037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7 действий государства</a:t>
            </a:r>
            <a:r>
              <a:rPr lang="ru-RU" b="1" dirty="0"/>
              <a:t>, </a:t>
            </a:r>
            <a:r>
              <a:rPr lang="ru-RU" b="1" dirty="0" smtClean="0"/>
              <a:t>для соблюдения прав </a:t>
            </a:r>
            <a:r>
              <a:rPr lang="ru-RU" b="1" dirty="0"/>
              <a:t>людей дышать чистым воздухом: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771650"/>
            <a:ext cx="9221788" cy="485775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2000" dirty="0" smtClean="0"/>
              <a:t>вести </a:t>
            </a:r>
            <a:r>
              <a:rPr lang="ru-RU" sz="2000" b="1" dirty="0"/>
              <a:t>мониторинг</a:t>
            </a:r>
            <a:r>
              <a:rPr lang="ru-RU" sz="2000" dirty="0"/>
              <a:t> качества воздуха и воздействия на здоровье человека;</a:t>
            </a:r>
          </a:p>
          <a:p>
            <a:pPr lvl="0">
              <a:spcBef>
                <a:spcPts val="0"/>
              </a:spcBef>
            </a:pPr>
            <a:r>
              <a:rPr lang="ru-RU" sz="2000" dirty="0"/>
              <a:t>производить оценку </a:t>
            </a:r>
            <a:r>
              <a:rPr lang="ru-RU" sz="2000" b="1" dirty="0"/>
              <a:t>источников загрязнения </a:t>
            </a:r>
            <a:r>
              <a:rPr lang="ru-RU" sz="2000" dirty="0"/>
              <a:t>воздуха;</a:t>
            </a:r>
          </a:p>
          <a:p>
            <a:pPr lvl="0">
              <a:spcBef>
                <a:spcPts val="0"/>
              </a:spcBef>
            </a:pPr>
            <a:r>
              <a:rPr lang="ru-RU" sz="2000" dirty="0"/>
              <a:t>предоставление </a:t>
            </a:r>
            <a:r>
              <a:rPr lang="ru-RU" sz="2000" b="1" dirty="0"/>
              <a:t>публичной отчётности</a:t>
            </a:r>
            <a:r>
              <a:rPr lang="ru-RU" sz="2000" dirty="0"/>
              <a:t>, включая предупреждения, касающиеся здоровья населения;</a:t>
            </a:r>
          </a:p>
          <a:p>
            <a:pPr lvl="0">
              <a:spcBef>
                <a:spcPts val="0"/>
              </a:spcBef>
            </a:pPr>
            <a:r>
              <a:rPr lang="ru-RU" sz="2000" b="1" dirty="0"/>
              <a:t>разработать законы</a:t>
            </a:r>
            <a:r>
              <a:rPr lang="ru-RU" sz="2000" dirty="0"/>
              <a:t>, регламенты, стандарты и стратегии, касающиеся качества воздуха;</a:t>
            </a:r>
          </a:p>
          <a:p>
            <a:pPr lvl="0">
              <a:spcBef>
                <a:spcPts val="0"/>
              </a:spcBef>
            </a:pPr>
            <a:r>
              <a:rPr lang="ru-RU" sz="2000" b="1" dirty="0"/>
              <a:t>составить планы действий </a:t>
            </a:r>
            <a:r>
              <a:rPr lang="ru-RU" sz="2000" dirty="0"/>
              <a:t>по обеспечению качества воздуха на местном, национальном и, если это необходимо, на региональном уровне;</a:t>
            </a:r>
          </a:p>
          <a:p>
            <a:pPr lvl="0">
              <a:spcBef>
                <a:spcPts val="0"/>
              </a:spcBef>
            </a:pPr>
            <a:r>
              <a:rPr lang="ru-RU" sz="2000" dirty="0"/>
              <a:t>заниматься </a:t>
            </a:r>
            <a:r>
              <a:rPr lang="ru-RU" sz="2000" b="1" dirty="0"/>
              <a:t>реализацией плана действий </a:t>
            </a:r>
            <a:r>
              <a:rPr lang="ru-RU" sz="2000" dirty="0"/>
              <a:t>по обеспечению качества воздуха и соблюдать стандарты;</a:t>
            </a:r>
          </a:p>
          <a:p>
            <a:pPr lvl="0">
              <a:spcBef>
                <a:spcPts val="0"/>
              </a:spcBef>
            </a:pPr>
            <a:r>
              <a:rPr lang="ru-RU" sz="2000" dirty="0"/>
              <a:t>оценивать ход выполнения плана </a:t>
            </a:r>
            <a:r>
              <a:rPr lang="ru-RU" sz="2000" b="1" dirty="0"/>
              <a:t>и при необходимости ужесточать его положения</a:t>
            </a:r>
            <a:r>
              <a:rPr lang="ru-RU" sz="2000" dirty="0"/>
              <a:t>, чтобы обеспечивать соблюдение стандартов.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838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Газоанализатор «ГЕОЛАН-1П»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695450"/>
            <a:ext cx="4722813" cy="4363879"/>
          </a:xfr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7639050" y="1390650"/>
            <a:ext cx="3865562" cy="4667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предназначен для измерения концентраций вредных и загрязняющих веществ, содержащихся в </a:t>
            </a:r>
            <a:r>
              <a:rPr lang="ru-RU" sz="2000" dirty="0" smtClean="0"/>
              <a:t>атмосферном </a:t>
            </a:r>
            <a:r>
              <a:rPr lang="ru-RU" sz="2000" dirty="0"/>
              <a:t>воздухе, </a:t>
            </a:r>
            <a:r>
              <a:rPr lang="ru-RU" sz="2000" dirty="0" smtClean="0"/>
              <a:t>воздухе </a:t>
            </a:r>
            <a:r>
              <a:rPr lang="ru-RU" sz="2000" dirty="0"/>
              <a:t>рабочей зоны и в отходящих газах топливно-энергетических предприятий, а также для определения </a:t>
            </a:r>
            <a:r>
              <a:rPr lang="ru-RU" sz="2000" dirty="0" err="1"/>
              <a:t>довзрывоопасных</a:t>
            </a:r>
            <a:r>
              <a:rPr lang="ru-RU" sz="2000" dirty="0"/>
              <a:t> концентраций горючих газов и паров горючих жидкостей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5615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70162" y="895350"/>
            <a:ext cx="8915400" cy="5143500"/>
          </a:xfrm>
        </p:spPr>
        <p:txBody>
          <a:bodyPr>
            <a:noAutofit/>
          </a:bodyPr>
          <a:lstStyle/>
          <a:p>
            <a:r>
              <a:rPr lang="ru-RU" sz="3200" dirty="0"/>
              <a:t>Измерения </a:t>
            </a:r>
            <a:r>
              <a:rPr lang="ru-RU" sz="3200" dirty="0" smtClean="0"/>
              <a:t>общественников</a:t>
            </a:r>
            <a:r>
              <a:rPr lang="ru-RU" sz="3200" dirty="0"/>
              <a:t> </a:t>
            </a:r>
            <a:r>
              <a:rPr lang="ru-RU" sz="3200" dirty="0" smtClean="0"/>
              <a:t>очень </a:t>
            </a:r>
            <a:r>
              <a:rPr lang="ru-RU" sz="3200" b="1" dirty="0"/>
              <a:t>важны</a:t>
            </a:r>
            <a:r>
              <a:rPr lang="ru-RU" sz="3200" dirty="0"/>
              <a:t> потому, что </a:t>
            </a:r>
            <a:r>
              <a:rPr lang="ru-RU" sz="3200" b="1" dirty="0"/>
              <a:t>качество воздуха — очень локальная характеристика</a:t>
            </a:r>
            <a:r>
              <a:rPr lang="ru-RU" sz="3200" dirty="0"/>
              <a:t>, которая зависит от многих факторов (например, погоды, типа застройки, зелёных насаждений и т.д.). </a:t>
            </a:r>
            <a:endParaRPr lang="ru-RU" sz="3200" dirty="0" smtClean="0"/>
          </a:p>
          <a:p>
            <a:r>
              <a:rPr lang="ru-RU" sz="3200" dirty="0" smtClean="0"/>
              <a:t>Эти </a:t>
            </a:r>
            <a:r>
              <a:rPr lang="ru-RU" sz="3200" dirty="0"/>
              <a:t>данные дополняют официальную статистику. Они более локальны и детальны, ведь собирать их можно хоть в каждом дворе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38871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Точки отбора</a:t>
            </a:r>
            <a:endParaRPr lang="ru-RU" b="1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2589212" y="1657350"/>
            <a:ext cx="9259888" cy="425387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Сквер у Дома-корабля</a:t>
            </a:r>
          </a:p>
          <a:p>
            <a:r>
              <a:rPr lang="ru-RU" sz="3200" dirty="0" smtClean="0"/>
              <a:t>Молодежный Арт-сквер </a:t>
            </a:r>
            <a:r>
              <a:rPr lang="ru-RU" sz="3200" dirty="0"/>
              <a:t>у </a:t>
            </a:r>
            <a:r>
              <a:rPr lang="ru-RU" sz="3200" dirty="0" err="1" smtClean="0"/>
              <a:t>ЦКиО</a:t>
            </a:r>
            <a:r>
              <a:rPr lang="ru-RU" sz="3200" dirty="0" smtClean="0"/>
              <a:t> </a:t>
            </a:r>
            <a:r>
              <a:rPr lang="ru-RU" sz="3200" dirty="0"/>
              <a:t>«</a:t>
            </a:r>
            <a:r>
              <a:rPr lang="ru-RU" sz="3200" dirty="0" err="1"/>
              <a:t>Ивтекс</a:t>
            </a:r>
            <a:r>
              <a:rPr lang="ru-RU" sz="3200" dirty="0"/>
              <a:t>»</a:t>
            </a:r>
          </a:p>
          <a:p>
            <a:r>
              <a:rPr lang="ru-RU" sz="3200" dirty="0" smtClean="0"/>
              <a:t>Стоянка у парка Степанова</a:t>
            </a:r>
          </a:p>
          <a:p>
            <a:r>
              <a:rPr lang="ru-RU" sz="3200" dirty="0" smtClean="0"/>
              <a:t>Набережная реки </a:t>
            </a:r>
            <a:r>
              <a:rPr lang="ru-RU" sz="3200" dirty="0" err="1" smtClean="0"/>
              <a:t>Уводь</a:t>
            </a:r>
            <a:endParaRPr lang="ru-RU" sz="3200" dirty="0" smtClean="0"/>
          </a:p>
          <a:p>
            <a:r>
              <a:rPr lang="ru-RU" sz="3200" dirty="0" smtClean="0"/>
              <a:t>Пл. Пушкина</a:t>
            </a:r>
          </a:p>
          <a:p>
            <a:r>
              <a:rPr lang="ru-RU" sz="3200" dirty="0" smtClean="0"/>
              <a:t>Спортивная площадка у </a:t>
            </a:r>
            <a:r>
              <a:rPr lang="ru-RU" sz="3200" dirty="0" err="1" smtClean="0"/>
              <a:t>Соковского</a:t>
            </a:r>
            <a:r>
              <a:rPr lang="ru-RU" sz="3200" dirty="0" smtClean="0"/>
              <a:t> моста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8986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89212" y="5143500"/>
            <a:ext cx="8915400" cy="566738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Показатели в сквере у дома-корабля на расстоянии более 50 м от дороги</a:t>
            </a:r>
            <a:endParaRPr lang="ru-RU" sz="3200" dirty="0"/>
          </a:p>
        </p:txBody>
      </p:sp>
      <p:sp>
        <p:nvSpPr>
          <p:cNvPr id="8" name="Рисунок 7"/>
          <p:cNvSpPr>
            <a:spLocks noGrp="1"/>
          </p:cNvSpPr>
          <p:nvPr>
            <p:ph type="pic" idx="1"/>
          </p:nvPr>
        </p:nvSpPr>
        <p:spPr/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45" b="19545"/>
          <a:stretch/>
        </p:blipFill>
        <p:spPr>
          <a:xfrm>
            <a:off x="2589212" y="634965"/>
            <a:ext cx="8915400" cy="3854970"/>
          </a:xfrm>
          <a:prstGeom prst="rect">
            <a:avLst/>
          </a:prstGeom>
        </p:spPr>
      </p:pic>
      <p:sp>
        <p:nvSpPr>
          <p:cNvPr id="10" name="Текст 6"/>
          <p:cNvSpPr>
            <a:spLocks noGrp="1"/>
          </p:cNvSpPr>
          <p:nvPr>
            <p:ph type="body" sz="half" idx="2"/>
          </p:nvPr>
        </p:nvSpPr>
        <p:spPr>
          <a:xfrm>
            <a:off x="2589212" y="5710238"/>
            <a:ext cx="8915400" cy="728662"/>
          </a:xfrm>
        </p:spPr>
        <p:txBody>
          <a:bodyPr>
            <a:noAutofit/>
          </a:bodyPr>
          <a:lstStyle/>
          <a:p>
            <a:r>
              <a:rPr lang="ru-RU" sz="1600" dirty="0" smtClean="0"/>
              <a:t>в непосредственной близости к автодороге</a:t>
            </a:r>
          </a:p>
          <a:p>
            <a:r>
              <a:rPr lang="ru-RU" sz="1600" dirty="0"/>
              <a:t>Углерода окись СО (угарный </a:t>
            </a:r>
            <a:r>
              <a:rPr lang="ru-RU" sz="1600" dirty="0" smtClean="0"/>
              <a:t>газ)Класс </a:t>
            </a:r>
            <a:r>
              <a:rPr lang="ru-RU" sz="1600" dirty="0"/>
              <a:t>опасности </a:t>
            </a:r>
            <a:r>
              <a:rPr lang="ru-RU" sz="1600" dirty="0" smtClean="0"/>
              <a:t>– 4 </a:t>
            </a:r>
            <a:r>
              <a:rPr lang="ru-RU" sz="1600" dirty="0" err="1" smtClean="0"/>
              <a:t>ПДКсс</a:t>
            </a:r>
            <a:r>
              <a:rPr lang="ru-RU" sz="1600" dirty="0" smtClean="0"/>
              <a:t> </a:t>
            </a:r>
            <a:r>
              <a:rPr lang="ru-RU" sz="1600" dirty="0"/>
              <a:t>- 0,05  </a:t>
            </a:r>
            <a:r>
              <a:rPr lang="ru-RU" sz="1600" dirty="0" err="1" smtClean="0"/>
              <a:t>ПДКмр</a:t>
            </a:r>
            <a:r>
              <a:rPr lang="ru-RU" sz="1600" dirty="0" smtClean="0"/>
              <a:t> </a:t>
            </a:r>
            <a:r>
              <a:rPr lang="ru-RU" sz="1600" dirty="0"/>
              <a:t>- </a:t>
            </a:r>
            <a:r>
              <a:rPr lang="ru-RU" sz="1600" dirty="0" smtClean="0"/>
              <a:t>0,15</a:t>
            </a:r>
          </a:p>
          <a:p>
            <a:r>
              <a:rPr lang="ru-RU" sz="1600" dirty="0"/>
              <a:t> </a:t>
            </a:r>
            <a:br>
              <a:rPr lang="ru-RU" sz="1600" dirty="0"/>
            </a:b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040397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89212" y="4743450"/>
            <a:ext cx="8915400" cy="566738"/>
          </a:xfrm>
        </p:spPr>
        <p:txBody>
          <a:bodyPr>
            <a:noAutofit/>
          </a:bodyPr>
          <a:lstStyle/>
          <a:p>
            <a:r>
              <a:rPr lang="ru-RU" sz="3200" dirty="0" smtClean="0"/>
              <a:t>Молодежный арт-сквер </a:t>
            </a:r>
            <a:r>
              <a:rPr lang="ru-RU" sz="3200" dirty="0"/>
              <a:t>у </a:t>
            </a:r>
            <a:r>
              <a:rPr lang="ru-RU" sz="3200" dirty="0" err="1"/>
              <a:t>ЦКиО</a:t>
            </a:r>
            <a:r>
              <a:rPr lang="ru-RU" sz="3200" dirty="0"/>
              <a:t> «</a:t>
            </a:r>
            <a:r>
              <a:rPr lang="ru-RU" sz="3200" dirty="0" err="1"/>
              <a:t>Ивтекс</a:t>
            </a:r>
            <a:r>
              <a:rPr lang="ru-RU" sz="3200" dirty="0"/>
              <a:t>»</a:t>
            </a:r>
          </a:p>
        </p:txBody>
      </p:sp>
      <p:sp>
        <p:nvSpPr>
          <p:cNvPr id="6" name="Текст 6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1128712"/>
          </a:xfrm>
        </p:spPr>
        <p:txBody>
          <a:bodyPr>
            <a:noAutofit/>
          </a:bodyPr>
          <a:lstStyle/>
          <a:p>
            <a:r>
              <a:rPr lang="ru-RU" sz="1600" dirty="0" smtClean="0"/>
              <a:t>в непосредственной близости к автодороге</a:t>
            </a:r>
          </a:p>
          <a:p>
            <a:r>
              <a:rPr lang="ru-RU" sz="1600" dirty="0"/>
              <a:t>Углерода окись СО (угарный </a:t>
            </a:r>
            <a:r>
              <a:rPr lang="ru-RU" sz="1600" dirty="0" smtClean="0"/>
              <a:t>газ)Класс </a:t>
            </a:r>
            <a:r>
              <a:rPr lang="ru-RU" sz="1600" dirty="0"/>
              <a:t>опасности </a:t>
            </a:r>
            <a:r>
              <a:rPr lang="ru-RU" sz="1600" dirty="0" smtClean="0"/>
              <a:t>– 4 </a:t>
            </a:r>
            <a:r>
              <a:rPr lang="ru-RU" sz="1600" dirty="0" err="1" smtClean="0"/>
              <a:t>ПДКсс</a:t>
            </a:r>
            <a:r>
              <a:rPr lang="ru-RU" sz="1600" dirty="0" smtClean="0"/>
              <a:t> </a:t>
            </a:r>
            <a:r>
              <a:rPr lang="ru-RU" sz="1600" dirty="0"/>
              <a:t>- 0,05  </a:t>
            </a:r>
            <a:r>
              <a:rPr lang="ru-RU" sz="1600" dirty="0" err="1" smtClean="0"/>
              <a:t>ПДКмр</a:t>
            </a:r>
            <a:r>
              <a:rPr lang="ru-RU" sz="1600" dirty="0" smtClean="0"/>
              <a:t> </a:t>
            </a:r>
            <a:r>
              <a:rPr lang="ru-RU" sz="1600" dirty="0"/>
              <a:t>- </a:t>
            </a:r>
            <a:r>
              <a:rPr lang="ru-RU" sz="1600" dirty="0" smtClean="0"/>
              <a:t>0,15</a:t>
            </a:r>
          </a:p>
          <a:p>
            <a:r>
              <a:rPr lang="ru-RU" sz="1600" dirty="0"/>
              <a:t> </a:t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8" b="211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34555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8" b="21178"/>
          <a:stretch>
            <a:fillRect/>
          </a:stretch>
        </p:blipFill>
        <p:spPr/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2589212" y="4804569"/>
            <a:ext cx="8915400" cy="5667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 smtClean="0"/>
              <a:t>Молодежный арт-сквер у </a:t>
            </a:r>
            <a:r>
              <a:rPr lang="ru-RU" sz="3200" dirty="0" err="1" smtClean="0"/>
              <a:t>ЦКиО</a:t>
            </a:r>
            <a:r>
              <a:rPr lang="ru-RU" sz="3200" dirty="0" smtClean="0"/>
              <a:t> «</a:t>
            </a:r>
            <a:r>
              <a:rPr lang="ru-RU" sz="3200" dirty="0" err="1" smtClean="0"/>
              <a:t>Ивтекс</a:t>
            </a:r>
            <a:r>
              <a:rPr lang="ru-RU" sz="3200" dirty="0" smtClean="0"/>
              <a:t>»</a:t>
            </a:r>
            <a:endParaRPr lang="ru-RU" sz="3200" dirty="0"/>
          </a:p>
        </p:txBody>
      </p:sp>
      <p:sp>
        <p:nvSpPr>
          <p:cNvPr id="10" name="Текст 6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1128712"/>
          </a:xfrm>
        </p:spPr>
        <p:txBody>
          <a:bodyPr>
            <a:noAutofit/>
          </a:bodyPr>
          <a:lstStyle/>
          <a:p>
            <a:r>
              <a:rPr lang="ru-RU" sz="1600" dirty="0" smtClean="0"/>
              <a:t>Превышений не обнаружено</a:t>
            </a:r>
          </a:p>
          <a:p>
            <a:r>
              <a:rPr lang="ru-RU" sz="1600" dirty="0"/>
              <a:t> </a:t>
            </a:r>
            <a:br>
              <a:rPr lang="ru-RU" sz="1600" dirty="0"/>
            </a:b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464270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3"/>
          <p:cNvSpPr txBox="1">
            <a:spLocks/>
          </p:cNvSpPr>
          <p:nvPr/>
        </p:nvSpPr>
        <p:spPr>
          <a:xfrm>
            <a:off x="2589212" y="4804569"/>
            <a:ext cx="8915400" cy="5667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 smtClean="0"/>
              <a:t>Автостоянка у парка им. Степанова</a:t>
            </a:r>
            <a:endParaRPr lang="ru-RU" sz="3200" dirty="0"/>
          </a:p>
        </p:txBody>
      </p:sp>
      <p:sp>
        <p:nvSpPr>
          <p:cNvPr id="10" name="Текст 6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1128712"/>
          </a:xfrm>
        </p:spPr>
        <p:txBody>
          <a:bodyPr>
            <a:noAutofit/>
          </a:bodyPr>
          <a:lstStyle/>
          <a:p>
            <a:r>
              <a:rPr lang="ru-RU" sz="2000" dirty="0" smtClean="0"/>
              <a:t>После 19-00 вечера будни  при полном отсутствии автомобилей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8" b="211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97172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3"/>
          <p:cNvSpPr txBox="1">
            <a:spLocks/>
          </p:cNvSpPr>
          <p:nvPr/>
        </p:nvSpPr>
        <p:spPr>
          <a:xfrm>
            <a:off x="2589212" y="4489935"/>
            <a:ext cx="8915400" cy="5667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 smtClean="0"/>
              <a:t>Автостоянка у парка им. Степанова</a:t>
            </a:r>
            <a:endParaRPr lang="ru-RU" sz="3200" dirty="0"/>
          </a:p>
        </p:txBody>
      </p:sp>
      <p:sp>
        <p:nvSpPr>
          <p:cNvPr id="10" name="Текст 6"/>
          <p:cNvSpPr>
            <a:spLocks noGrp="1"/>
          </p:cNvSpPr>
          <p:nvPr>
            <p:ph type="body" sz="half" idx="2"/>
          </p:nvPr>
        </p:nvSpPr>
        <p:spPr>
          <a:xfrm>
            <a:off x="2066131" y="5056673"/>
            <a:ext cx="9961562" cy="1303095"/>
          </a:xfrm>
        </p:spPr>
        <p:txBody>
          <a:bodyPr>
            <a:noAutofit/>
          </a:bodyPr>
          <a:lstStyle/>
          <a:p>
            <a:r>
              <a:rPr lang="ru-RU" sz="2400" dirty="0" smtClean="0"/>
              <a:t>12-00 дня выходной, полная стоянка автомобилей</a:t>
            </a:r>
          </a:p>
          <a:p>
            <a:r>
              <a:rPr lang="ru-RU" sz="2400" dirty="0" smtClean="0"/>
              <a:t>Обнаружено превышение СО </a:t>
            </a:r>
            <a:r>
              <a:rPr lang="ru-RU" sz="2400" dirty="0"/>
              <a:t>(</a:t>
            </a:r>
            <a:r>
              <a:rPr lang="ru-RU" sz="2400" dirty="0" smtClean="0"/>
              <a:t>угарного газа), </a:t>
            </a:r>
            <a:r>
              <a:rPr lang="ru-RU" sz="2400" dirty="0" err="1" smtClean="0"/>
              <a:t>Двуоокиси</a:t>
            </a:r>
            <a:r>
              <a:rPr lang="ru-RU" sz="2400" dirty="0" smtClean="0"/>
              <a:t> азота NO2, Меркаптана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8" b="21178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76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Смысл мониторинга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 smtClean="0"/>
              <a:t>именно </a:t>
            </a:r>
            <a:r>
              <a:rPr lang="ru-RU" sz="3200" dirty="0"/>
              <a:t>в том, чтобы </a:t>
            </a:r>
            <a:r>
              <a:rPr lang="ru-RU" sz="3200" b="1" u="sng" dirty="0"/>
              <a:t>решить проблему</a:t>
            </a:r>
            <a:r>
              <a:rPr lang="ru-RU" sz="3200" dirty="0"/>
              <a:t>, а не просто удовлетворить любопытство. Измерив концентрации вредных веществ, можно доказать, насколько всё серьёзно, найти источники выбросов и добиться от госорганов реальных </a:t>
            </a:r>
            <a:r>
              <a:rPr lang="ru-RU" sz="3200" dirty="0" smtClean="0"/>
              <a:t>мер</a:t>
            </a:r>
            <a:r>
              <a:rPr lang="ru-RU" sz="3200" dirty="0"/>
              <a:t> </a:t>
            </a:r>
            <a:r>
              <a:rPr lang="ru-RU" sz="3200" dirty="0" smtClean="0"/>
              <a:t>по изменению экологической ситуации.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4601271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96</TotalTime>
  <Words>455</Words>
  <Application>Microsoft Office PowerPoint</Application>
  <PresentationFormat>Широкоэкранный</PresentationFormat>
  <Paragraphs>43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Легкий дым</vt:lpstr>
      <vt:lpstr>«Мониторинг качества воздушной среды на местах общественного отдыха на территории    г. Иваново»</vt:lpstr>
      <vt:lpstr>Презентация PowerPoint</vt:lpstr>
      <vt:lpstr>Актуальность мониторинга качества воздуха</vt:lpstr>
      <vt:lpstr>7 действий государства, для соблюдения прав людей дышать чистым воздухом: </vt:lpstr>
      <vt:lpstr>Газоанализатор «ГЕОЛАН-1П»</vt:lpstr>
      <vt:lpstr>Презентация PowerPoint</vt:lpstr>
      <vt:lpstr>Точки отбора</vt:lpstr>
      <vt:lpstr>Показатели в сквере у дома-корабля на расстоянии более 50 м от дороги</vt:lpstr>
      <vt:lpstr>Молодежный арт-сквер у ЦКиО «Ивтекс»</vt:lpstr>
      <vt:lpstr>Презентация PowerPoint</vt:lpstr>
      <vt:lpstr>Презентация PowerPoint</vt:lpstr>
      <vt:lpstr>Презентация PowerPoint</vt:lpstr>
      <vt:lpstr>Смысл мониторинга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«Мониторинг качества воздушной среды на местах общественного отдыха на территории    г. Иваново»</dc:title>
  <dc:creator>Svetlana</dc:creator>
  <cp:lastModifiedBy>Svetlana</cp:lastModifiedBy>
  <cp:revision>11</cp:revision>
  <dcterms:created xsi:type="dcterms:W3CDTF">2019-11-21T04:42:33Z</dcterms:created>
  <dcterms:modified xsi:type="dcterms:W3CDTF">2019-11-21T06:19:33Z</dcterms:modified>
</cp:coreProperties>
</file>